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57" r:id="rId5"/>
    <p:sldId id="259" r:id="rId6"/>
    <p:sldId id="260" r:id="rId7"/>
    <p:sldId id="261" r:id="rId8"/>
    <p:sldId id="262" r:id="rId9"/>
    <p:sldId id="264" r:id="rId10"/>
    <p:sldId id="270" r:id="rId11"/>
    <p:sldId id="267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Ежегодный краевой конкурс </a:t>
            </a: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среди дошкольных </a:t>
            </a: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образовательных организаций, </a:t>
            </a: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внедряющих инновационные </a:t>
            </a: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образовательные программы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5" name="Выноска со стрелкой влево 4"/>
          <p:cNvSpPr/>
          <p:nvPr/>
        </p:nvSpPr>
        <p:spPr>
          <a:xfrm rot="5400000">
            <a:off x="4553997" y="1297177"/>
            <a:ext cx="756085" cy="7632848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5799" y="3363959"/>
            <a:ext cx="79208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Содержание критериев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Документы, представляемые на сайт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05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Century Schoolbook" panose="02040604050505020304" pitchFamily="18" charset="0"/>
              </a:rPr>
              <a:t>Показатель 1.</a:t>
            </a:r>
            <a:r>
              <a:rPr lang="ru-RU" sz="25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Значимость темы инновационной образовательной программы/проекта.</a:t>
            </a:r>
            <a:endParaRPr lang="ru-RU" sz="2500" b="1" dirty="0">
              <a:solidFill>
                <a:schemeClr val="accent4">
                  <a:lumMod val="75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736320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u="sng" dirty="0" smtClean="0">
                <a:latin typeface="Times New Roman"/>
                <a:ea typeface="Batang"/>
              </a:rPr>
              <a:t>Аналитическая справка, подписанная ТМС</a:t>
            </a:r>
            <a:endParaRPr lang="ru-RU" sz="2800" u="sng" dirty="0">
              <a:latin typeface="Times New Roman"/>
              <a:ea typeface="Batang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6091" y="1672810"/>
            <a:ext cx="72260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Century Schoolbook" panose="02040604050505020304" pitchFamily="18" charset="0"/>
              </a:rPr>
              <a:t>Показатель 2.</a:t>
            </a:r>
            <a:r>
              <a:rPr lang="ru-RU" sz="25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Категориальность нововведений в систему дошкольного образования</a:t>
            </a:r>
            <a:endParaRPr lang="ru-RU" sz="2500" b="1" dirty="0">
              <a:solidFill>
                <a:schemeClr val="accent4">
                  <a:lumMod val="75000"/>
                </a:schemeClr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6283" y="2780928"/>
            <a:ext cx="72260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Century Schoolbook" panose="02040604050505020304" pitchFamily="18" charset="0"/>
              </a:rPr>
              <a:t>Показатель 3.</a:t>
            </a:r>
            <a:r>
              <a:rPr lang="ru-RU" sz="25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Новизна и оригинальность инновационной образовательной программы дошкольного образования/проекта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92781" y="4037488"/>
            <a:ext cx="72260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Century Schoolbook" panose="02040604050505020304" pitchFamily="18" charset="0"/>
              </a:rPr>
              <a:t>Показатель 5.</a:t>
            </a:r>
            <a:r>
              <a:rPr lang="ru-RU" sz="25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Разработка поэтапного плана реализации инновационной образовательной программы/проекта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2905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entury Schoolbook" panose="02040604050505020304" pitchFamily="18" charset="0"/>
              </a:rPr>
              <a:t>Показатель 4.</a:t>
            </a:r>
            <a:r>
              <a:rPr lang="ru-RU" sz="32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Реалистичность проекта, наличие необходимых финансовых, кадровых, материально-технических условий для его осуществления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643314"/>
            <a:ext cx="87382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latin typeface="Times New Roman"/>
                <a:ea typeface="Batang"/>
              </a:rPr>
              <a:t>Аналитическая справка, подписанная ТМС (с ссылками на </a:t>
            </a:r>
            <a:r>
              <a:rPr lang="ru-RU" sz="2800" u="sng" dirty="0" err="1" smtClean="0">
                <a:latin typeface="Times New Roman"/>
                <a:ea typeface="Batang"/>
              </a:rPr>
              <a:t>фотоприложение</a:t>
            </a:r>
            <a:r>
              <a:rPr lang="ru-RU" sz="2800" u="sng" dirty="0" smtClean="0">
                <a:latin typeface="Times New Roman"/>
                <a:ea typeface="Batang"/>
              </a:rPr>
              <a:t>)</a:t>
            </a:r>
          </a:p>
          <a:p>
            <a:pPr lvl="0"/>
            <a:endParaRPr lang="ru-RU" sz="2800" dirty="0">
              <a:latin typeface="Times New Roman"/>
              <a:ea typeface="Batang"/>
            </a:endParaRPr>
          </a:p>
        </p:txBody>
      </p:sp>
    </p:spTree>
    <p:extLst>
      <p:ext uri="{BB962C8B-B14F-4D97-AF65-F5344CB8AC3E}">
        <p14:creationId xmlns:p14="http://schemas.microsoft.com/office/powerpoint/2010/main" val="32905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entury Schoolbook" panose="02040604050505020304" pitchFamily="18" charset="0"/>
              </a:rPr>
              <a:t>Показатель 6.</a:t>
            </a:r>
            <a:r>
              <a:rPr lang="ru-RU" sz="32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Диссеминация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714620"/>
            <a:ext cx="87382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Times New Roman"/>
                <a:ea typeface="Batang"/>
              </a:rPr>
              <a:t>1. </a:t>
            </a:r>
            <a:r>
              <a:rPr lang="ru-RU" sz="2800" u="sng" dirty="0" smtClean="0">
                <a:latin typeface="Times New Roman"/>
                <a:ea typeface="Batang"/>
              </a:rPr>
              <a:t>Аналитическая справка, подписанная ТМС;</a:t>
            </a:r>
          </a:p>
          <a:p>
            <a:pPr lvl="0"/>
            <a:r>
              <a:rPr lang="ru-RU" sz="2800" u="sng" dirty="0" smtClean="0">
                <a:latin typeface="Times New Roman"/>
                <a:ea typeface="Batang"/>
              </a:rPr>
              <a:t>2. Справки, сертификаты о выступлениях, Программы мероприятий;</a:t>
            </a:r>
          </a:p>
          <a:p>
            <a:r>
              <a:rPr lang="ru-RU" sz="2800" u="sng" dirty="0" smtClean="0">
                <a:latin typeface="Times New Roman"/>
                <a:ea typeface="Batang"/>
              </a:rPr>
              <a:t>3. Иные документы, подтверждающие диссеминацию.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5824" y="4941168"/>
            <a:ext cx="404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6283" y="5157192"/>
            <a:ext cx="6084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entury Schoolbook" pitchFamily="18" charset="0"/>
              </a:rPr>
              <a:t>Только по теме проекта</a:t>
            </a:r>
            <a:endParaRPr lang="ru-RU" sz="32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2492896"/>
            <a:ext cx="74168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Century Schoolbook" pitchFamily="18" charset="0"/>
              </a:rPr>
              <a:t>Желаем удачи!</a:t>
            </a:r>
            <a:endParaRPr lang="ru-RU" sz="7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9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3683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Информационно-аналитическая справка о ДОО, подписанная начальником УО 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971600" y="128817"/>
            <a:ext cx="648072" cy="923920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000108"/>
            <a:ext cx="359952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1.Общие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Batang"/>
              </a:rPr>
              <a:t>сведения:</a:t>
            </a:r>
          </a:p>
          <a:p>
            <a:pPr lvl="0"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Batang"/>
              </a:rPr>
              <a:t>•</a:t>
            </a:r>
            <a:r>
              <a:rPr lang="ru-RU" dirty="0" smtClean="0">
                <a:latin typeface="Times New Roman"/>
                <a:ea typeface="Batang"/>
              </a:rPr>
              <a:t>Муниципальное </a:t>
            </a:r>
            <a:r>
              <a:rPr lang="ru-RU" dirty="0">
                <a:latin typeface="Times New Roman"/>
                <a:ea typeface="Batang"/>
              </a:rPr>
              <a:t>образование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•Населенный </a:t>
            </a:r>
            <a:r>
              <a:rPr lang="ru-RU" dirty="0">
                <a:latin typeface="Times New Roman"/>
                <a:ea typeface="Batang"/>
              </a:rPr>
              <a:t>пункт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•Полное </a:t>
            </a:r>
            <a:r>
              <a:rPr lang="ru-RU" dirty="0">
                <a:latin typeface="Times New Roman"/>
                <a:ea typeface="Batang"/>
              </a:rPr>
              <a:t>наименование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•Сокращенное </a:t>
            </a:r>
            <a:r>
              <a:rPr lang="ru-RU" dirty="0">
                <a:latin typeface="Times New Roman"/>
                <a:ea typeface="Batang"/>
              </a:rPr>
              <a:t>наименование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•Юридический </a:t>
            </a:r>
            <a:r>
              <a:rPr lang="ru-RU" dirty="0">
                <a:latin typeface="Times New Roman"/>
                <a:ea typeface="Batang"/>
              </a:rPr>
              <a:t>адрес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•Фактический </a:t>
            </a:r>
            <a:r>
              <a:rPr lang="ru-RU" dirty="0">
                <a:latin typeface="Times New Roman"/>
                <a:ea typeface="Batang"/>
              </a:rPr>
              <a:t>адрес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•Адрес </a:t>
            </a:r>
            <a:r>
              <a:rPr lang="ru-RU" dirty="0">
                <a:latin typeface="Times New Roman"/>
                <a:ea typeface="Batang"/>
              </a:rPr>
              <a:t>сайта</a:t>
            </a: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•Телефон/факс</a:t>
            </a:r>
            <a:endParaRPr lang="ru-RU" dirty="0">
              <a:latin typeface="Times New Roman"/>
              <a:ea typeface="Batang"/>
            </a:endParaRP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Batang"/>
              </a:rPr>
              <a:t>•Руководитель </a:t>
            </a:r>
            <a:r>
              <a:rPr lang="ru-RU" dirty="0">
                <a:latin typeface="Times New Roman"/>
                <a:ea typeface="Batang"/>
              </a:rPr>
              <a:t>(ФИО, ученое звание, </a:t>
            </a:r>
            <a:r>
              <a:rPr lang="ru-RU" dirty="0" smtClean="0">
                <a:latin typeface="Times New Roman"/>
                <a:ea typeface="Batang"/>
              </a:rPr>
              <a:t>должность</a:t>
            </a:r>
            <a:r>
              <a:rPr lang="ru-RU" sz="2000" dirty="0">
                <a:latin typeface="Times New Roman"/>
                <a:ea typeface="Batang"/>
              </a:rPr>
              <a:t>	</a:t>
            </a:r>
            <a:r>
              <a:rPr lang="ru-RU" sz="2000" dirty="0" smtClean="0">
                <a:latin typeface="Times New Roman"/>
                <a:ea typeface="Batang"/>
              </a:rPr>
              <a:t>)</a:t>
            </a:r>
            <a:endParaRPr lang="en-US" sz="2000" dirty="0" smtClean="0">
              <a:latin typeface="Times New Roman"/>
              <a:ea typeface="Batang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67" y="4149080"/>
            <a:ext cx="4572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2. Сведения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Batang"/>
              </a:rPr>
              <a:t>о структуре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ДОО</a:t>
            </a:r>
            <a:endParaRPr lang="ru-RU" sz="2000" dirty="0">
              <a:solidFill>
                <a:srgbClr val="FF0000"/>
              </a:solidFill>
              <a:latin typeface="Times New Roman"/>
              <a:ea typeface="Batang"/>
            </a:endParaRPr>
          </a:p>
          <a:p>
            <a:r>
              <a:rPr lang="ru-RU" sz="2000" dirty="0" smtClean="0">
                <a:latin typeface="Times New Roman"/>
                <a:ea typeface="Batang"/>
              </a:rPr>
              <a:t>•</a:t>
            </a:r>
            <a:r>
              <a:rPr lang="ru-RU" dirty="0" smtClean="0">
                <a:latin typeface="Times New Roman"/>
                <a:ea typeface="Batang"/>
              </a:rPr>
              <a:t>Количество </a:t>
            </a:r>
            <a:r>
              <a:rPr lang="ru-RU" dirty="0">
                <a:latin typeface="Times New Roman"/>
                <a:ea typeface="Batang"/>
              </a:rPr>
              <a:t>групп с указанием их направленности и возраста воспитанников</a:t>
            </a:r>
          </a:p>
          <a:p>
            <a:r>
              <a:rPr lang="ru-RU" dirty="0" smtClean="0">
                <a:latin typeface="Times New Roman"/>
                <a:ea typeface="Batang"/>
              </a:rPr>
              <a:t>•Наличие вариативных форм </a:t>
            </a:r>
            <a:r>
              <a:rPr lang="ru-RU" dirty="0">
                <a:latin typeface="Times New Roman"/>
                <a:ea typeface="Batang"/>
              </a:rPr>
              <a:t>дошкольного образования, описание ее специфики</a:t>
            </a:r>
          </a:p>
          <a:p>
            <a:endParaRPr lang="ru-RU" dirty="0">
              <a:latin typeface="Times New Roman"/>
              <a:ea typeface="Batang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052738"/>
            <a:ext cx="40719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3. Характеристика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Batang"/>
              </a:rPr>
              <a:t>инновационного потенциала ДОО </a:t>
            </a:r>
          </a:p>
          <a:p>
            <a:r>
              <a:rPr lang="ru-RU" dirty="0" smtClean="0">
                <a:latin typeface="Times New Roman"/>
                <a:ea typeface="Batang"/>
              </a:rPr>
              <a:t>•Длительность </a:t>
            </a:r>
            <a:r>
              <a:rPr lang="ru-RU" dirty="0">
                <a:latin typeface="Times New Roman"/>
                <a:ea typeface="Batang"/>
              </a:rPr>
              <a:t>работы в инновационном режиме</a:t>
            </a:r>
          </a:p>
          <a:p>
            <a:r>
              <a:rPr lang="ru-RU" dirty="0" smtClean="0">
                <a:latin typeface="Times New Roman"/>
                <a:ea typeface="Batang"/>
              </a:rPr>
              <a:t>•Наличие </a:t>
            </a:r>
            <a:r>
              <a:rPr lang="ru-RU" dirty="0">
                <a:latin typeface="Times New Roman"/>
                <a:ea typeface="Batang"/>
              </a:rPr>
              <a:t>статуса инновационной (экспериментальной) площадки за последние 5 лет</a:t>
            </a:r>
            <a:r>
              <a:rPr lang="ru-RU" dirty="0" smtClean="0">
                <a:latin typeface="Times New Roman"/>
                <a:ea typeface="Batang"/>
              </a:rPr>
              <a:t>.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ea typeface="Batang"/>
              </a:rPr>
              <a:t>Номинация инновационной деятельности (согласно приказу МОН КК  № 834 от 03.03.2015</a:t>
            </a:r>
            <a:r>
              <a:rPr lang="ru-RU" dirty="0" smtClean="0">
                <a:latin typeface="Times New Roman"/>
                <a:ea typeface="Batang"/>
              </a:rPr>
              <a:t>);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/>
                <a:ea typeface="Batang"/>
              </a:rPr>
              <a:t>Вид инновационного продукта (программа/проект);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/>
                <a:ea typeface="Batang"/>
              </a:rPr>
              <a:t>Тема инновационного продукта, представляемого на конкурс</a:t>
            </a:r>
            <a:endParaRPr lang="ru-RU" dirty="0">
              <a:latin typeface="Times New Roman"/>
              <a:ea typeface="Batang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2067" y="5200338"/>
            <a:ext cx="40719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4. Информация о соответствие ДОО п. 1.4. постановления  главы администрации (губернатора) Краснодарского края от 20 мая 2011 г. №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Batang"/>
              </a:rPr>
              <a:t>526</a:t>
            </a:r>
            <a:endParaRPr lang="ru-RU" dirty="0">
              <a:latin typeface="Times New Roman"/>
              <a:ea typeface="Batang"/>
            </a:endParaRPr>
          </a:p>
        </p:txBody>
      </p:sp>
    </p:spTree>
    <p:extLst>
      <p:ext uri="{BB962C8B-B14F-4D97-AF65-F5344CB8AC3E}">
        <p14:creationId xmlns:p14="http://schemas.microsoft.com/office/powerpoint/2010/main" val="28689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1.</a:t>
            </a:r>
            <a:r>
              <a:rPr lang="ru-RU" sz="20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Внедрение  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инновационных образовательных программ дошкольного образования/проектов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054353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Batang"/>
              </a:rPr>
              <a:t>Аналитическая справка по всем пунктам показателя, подписанная ТМС;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/>
                <a:ea typeface="Batang"/>
              </a:rPr>
              <a:t>Рецензии на программы/ сертификаты по проектам;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Справки</a:t>
            </a:r>
            <a:r>
              <a:rPr lang="ru-RU" sz="2800" dirty="0">
                <a:latin typeface="Times New Roman"/>
                <a:ea typeface="Batang"/>
              </a:rPr>
              <a:t>, отзывы, акты о внедрении программ/проектов, договоры о сотрудничестве по внедрению программ/ проектов с другими  образовательными организациями.</a:t>
            </a:r>
          </a:p>
        </p:txBody>
      </p:sp>
    </p:spTree>
    <p:extLst>
      <p:ext uri="{BB962C8B-B14F-4D97-AF65-F5344CB8AC3E}">
        <p14:creationId xmlns:p14="http://schemas.microsoft.com/office/powerpoint/2010/main" val="127146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2.</a:t>
            </a:r>
            <a:r>
              <a:rPr lang="ru-RU" sz="20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Создание условий в дошкольной организации для реализации инновационных образовательных программ/проектов.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852936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Аналитическая </a:t>
            </a:r>
            <a:r>
              <a:rPr lang="ru-RU" sz="2800" dirty="0">
                <a:latin typeface="Times New Roman"/>
                <a:ea typeface="Batang"/>
              </a:rPr>
              <a:t>справка по всем пунктам показателя, подписанная ТМС (с ссылками на фотоприложение</a:t>
            </a:r>
            <a:r>
              <a:rPr lang="ru-RU" sz="2800" dirty="0" smtClean="0">
                <a:latin typeface="Times New Roman"/>
                <a:ea typeface="Batang"/>
              </a:rPr>
              <a:t>)</a:t>
            </a:r>
            <a:endParaRPr lang="ru-RU" sz="2800" dirty="0">
              <a:latin typeface="Times New Roman"/>
              <a:ea typeface="Batang"/>
            </a:endParaRPr>
          </a:p>
        </p:txBody>
      </p:sp>
    </p:spTree>
    <p:extLst>
      <p:ext uri="{BB962C8B-B14F-4D97-AF65-F5344CB8AC3E}">
        <p14:creationId xmlns:p14="http://schemas.microsoft.com/office/powerpoint/2010/main" val="9317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3.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 Включение инновационной образовательной программы/проекта в вариативные формы дошкольного образования.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5230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Аналитическая </a:t>
            </a:r>
            <a:r>
              <a:rPr lang="ru-RU" sz="2800" dirty="0">
                <a:latin typeface="Times New Roman"/>
                <a:ea typeface="Batang"/>
              </a:rPr>
              <a:t>справка по всем пунктам показателя, подписанная ТМС;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Приказы </a:t>
            </a:r>
            <a:r>
              <a:rPr lang="ru-RU" sz="2800" dirty="0">
                <a:latin typeface="Times New Roman"/>
                <a:ea typeface="Batang"/>
              </a:rPr>
              <a:t>об открытии вариативных форм;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Положения </a:t>
            </a:r>
            <a:r>
              <a:rPr lang="ru-RU" sz="2800" dirty="0">
                <a:latin typeface="Times New Roman"/>
                <a:ea typeface="Batang"/>
              </a:rPr>
              <a:t>о вариативных формах;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Извлечения </a:t>
            </a:r>
            <a:r>
              <a:rPr lang="ru-RU" sz="2800" dirty="0">
                <a:latin typeface="Times New Roman"/>
                <a:ea typeface="Batang"/>
              </a:rPr>
              <a:t>(титульный лист, пояснительная записка и т.д.) из обобщенного опыта работы, в которых отражена специфика использования программ/проектов в вариативных формах;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 </a:t>
            </a:r>
            <a:r>
              <a:rPr lang="ru-RU" sz="2800" dirty="0">
                <a:latin typeface="Times New Roman"/>
                <a:ea typeface="Batang"/>
              </a:rPr>
              <a:t>Рецензии на обобщенный опыт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4479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4.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 Инновационные формы и методы педагогического сотрудничества с семьёй при реализации инновационной образовательной программы/проекта.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077965"/>
            <a:ext cx="873826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1. Аналитическая </a:t>
            </a:r>
            <a:r>
              <a:rPr lang="ru-RU" sz="2200" dirty="0">
                <a:latin typeface="Times New Roman"/>
                <a:ea typeface="Batang"/>
              </a:rPr>
              <a:t>справка по всем пунктам показателя, подписанная ТМС;</a:t>
            </a:r>
          </a:p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2. Извлечения </a:t>
            </a:r>
            <a:r>
              <a:rPr lang="ru-RU" sz="2200" dirty="0">
                <a:latin typeface="Times New Roman"/>
                <a:ea typeface="Batang"/>
              </a:rPr>
              <a:t>из ООП ДО /годового плана, отражающие планирование мероприятий, направленных на педагогическую поддержку семей;</a:t>
            </a:r>
          </a:p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3. Положение </a:t>
            </a:r>
            <a:r>
              <a:rPr lang="ru-RU" sz="2200" dirty="0">
                <a:latin typeface="Times New Roman"/>
                <a:ea typeface="Batang"/>
              </a:rPr>
              <a:t>и приказ об открытии консультативного пункта для родителей; </a:t>
            </a:r>
          </a:p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4. Извлечения </a:t>
            </a:r>
            <a:r>
              <a:rPr lang="ru-RU" sz="2200" dirty="0">
                <a:latin typeface="Times New Roman"/>
                <a:ea typeface="Batang"/>
              </a:rPr>
              <a:t>(титульный лист, пояснительная записка) из обобщенных опытов работы, реализуемых в работе с семьёй;</a:t>
            </a:r>
          </a:p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5. Рецензии </a:t>
            </a:r>
            <a:r>
              <a:rPr lang="ru-RU" sz="2200" dirty="0">
                <a:latin typeface="Times New Roman"/>
                <a:ea typeface="Batang"/>
              </a:rPr>
              <a:t>на обобщенные опыты работы;</a:t>
            </a:r>
          </a:p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6. Взаимодействие </a:t>
            </a:r>
            <a:r>
              <a:rPr lang="ru-RU" sz="2200" dirty="0">
                <a:latin typeface="Times New Roman"/>
                <a:ea typeface="Batang"/>
              </a:rPr>
              <a:t>с родителями через сайт детского сада ( ссылка на сайт)</a:t>
            </a:r>
          </a:p>
        </p:txBody>
      </p:sp>
    </p:spTree>
    <p:extLst>
      <p:ext uri="{BB962C8B-B14F-4D97-AF65-F5344CB8AC3E}">
        <p14:creationId xmlns:p14="http://schemas.microsoft.com/office/powerpoint/2010/main" val="208863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5.</a:t>
            </a:r>
            <a:r>
              <a:rPr lang="ru-RU" sz="20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Активность педагогического коллектива и отдельных педагогов дошкольной организации при популяризации элементов инновационной образовательной программы/проектов.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096709"/>
            <a:ext cx="87382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1. Аналитическая </a:t>
            </a:r>
            <a:r>
              <a:rPr lang="ru-RU" sz="2800" dirty="0">
                <a:latin typeface="Times New Roman"/>
                <a:ea typeface="Batang"/>
              </a:rPr>
              <a:t>справка по всем пунктам показателя, подписанная ТМС;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2. Справки</a:t>
            </a:r>
            <a:r>
              <a:rPr lang="ru-RU" sz="2800" dirty="0">
                <a:latin typeface="Times New Roman"/>
                <a:ea typeface="Batang"/>
              </a:rPr>
              <a:t>, сертификаты о выступлениях, Программы мероприятий;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3. Сертификаты </a:t>
            </a:r>
            <a:r>
              <a:rPr lang="ru-RU" sz="2800" dirty="0">
                <a:latin typeface="Times New Roman"/>
                <a:ea typeface="Batang"/>
              </a:rPr>
              <a:t>об участии в профессиональных конкурсах;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4. Приказы </a:t>
            </a:r>
            <a:r>
              <a:rPr lang="ru-RU" sz="2800" dirty="0">
                <a:latin typeface="Times New Roman"/>
                <a:ea typeface="Batang"/>
              </a:rPr>
              <a:t>об участии в составе экспертных групп;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5. Иные </a:t>
            </a:r>
            <a:r>
              <a:rPr lang="ru-RU" sz="2800" dirty="0">
                <a:latin typeface="Times New Roman"/>
                <a:ea typeface="Batang"/>
              </a:rPr>
              <a:t>документы, подтверждающие активность педагогического коллектива.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61494" y="5877272"/>
            <a:ext cx="3528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  <a:latin typeface="Century Schoolbook" pitchFamily="18" charset="0"/>
              </a:rPr>
              <a:t>Только по теме программ/проекта</a:t>
            </a:r>
            <a:endParaRPr lang="ru-RU" sz="25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5054" y="5864498"/>
            <a:ext cx="404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33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Schoolbook" panose="02040604050505020304" pitchFamily="18" charset="0"/>
              </a:rPr>
              <a:t>Показатель 6.</a:t>
            </a:r>
            <a:r>
              <a:rPr lang="ru-RU" sz="2000" b="1" dirty="0">
                <a:solidFill>
                  <a:srgbClr val="FF0000"/>
                </a:solidFill>
                <a:latin typeface="Century Schoolbook" panose="02040604050505020304" pitchFamily="18" charset="0"/>
              </a:rPr>
              <a:t> Популяризация инновационной образовательной программы/проекта.</a:t>
            </a: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1054531" cy="1800202"/>
          </a:xfrm>
          <a:prstGeom prst="lef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115" y="2564904"/>
            <a:ext cx="87382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Batang"/>
              </a:rPr>
              <a:t>1</a:t>
            </a:r>
            <a:r>
              <a:rPr lang="ru-RU" sz="2200" dirty="0">
                <a:latin typeface="Times New Roman"/>
                <a:ea typeface="Batang"/>
              </a:rPr>
              <a:t>. </a:t>
            </a:r>
            <a:r>
              <a:rPr lang="ru-RU" sz="2800" dirty="0" smtClean="0">
                <a:latin typeface="Times New Roman"/>
                <a:ea typeface="Batang"/>
              </a:rPr>
              <a:t>Аналитическая </a:t>
            </a:r>
            <a:r>
              <a:rPr lang="ru-RU" sz="2800" dirty="0">
                <a:latin typeface="Times New Roman"/>
                <a:ea typeface="Batang"/>
              </a:rPr>
              <a:t>справка по всем пунктам показателя, подписанная ТМС; 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2. Извлечения </a:t>
            </a:r>
            <a:r>
              <a:rPr lang="ru-RU" sz="2800" dirty="0">
                <a:latin typeface="Times New Roman"/>
                <a:ea typeface="Batang"/>
              </a:rPr>
              <a:t>из инновационных продуктов  ДОО (пособия, брошюры и т.п.);</a:t>
            </a: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Batang"/>
              </a:rPr>
              <a:t>3. Публикации </a:t>
            </a:r>
            <a:r>
              <a:rPr lang="ru-RU" sz="2800" dirty="0">
                <a:latin typeface="Times New Roman"/>
                <a:ea typeface="Batang"/>
              </a:rPr>
              <a:t>в СМИ разного уровня, сборниках, пособиях.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5661248"/>
            <a:ext cx="404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9397" y="5589240"/>
            <a:ext cx="3528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  <a:latin typeface="Century Schoolbook" pitchFamily="18" charset="0"/>
              </a:rPr>
              <a:t>Только по теме программ/проекта</a:t>
            </a:r>
            <a:endParaRPr lang="ru-RU" sz="25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83" y="438690"/>
            <a:ext cx="72260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Содержание папки для публичной защиты. </a:t>
            </a:r>
            <a:r>
              <a:rPr lang="ru-RU" sz="3200" b="1" dirty="0" smtClean="0">
                <a:latin typeface="Century" pitchFamily="18" charset="0"/>
              </a:rPr>
              <a:t>Общая информация.</a:t>
            </a:r>
            <a:endParaRPr lang="ru-RU" sz="3200" b="1" dirty="0">
              <a:latin typeface="Century" pitchFamily="18" charset="0"/>
            </a:endParaRPr>
          </a:p>
        </p:txBody>
      </p:sp>
      <p:sp>
        <p:nvSpPr>
          <p:cNvPr id="3" name="Выноска со стрелкой влево 2"/>
          <p:cNvSpPr/>
          <p:nvPr/>
        </p:nvSpPr>
        <p:spPr>
          <a:xfrm rot="10800000" flipV="1">
            <a:off x="611560" y="254260"/>
            <a:ext cx="817168" cy="1174476"/>
          </a:xfrm>
          <a:prstGeom prst="leftArrowCallou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214554"/>
            <a:ext cx="87382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514350"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Проект</a:t>
            </a:r>
          </a:p>
          <a:p>
            <a:pPr lvl="0" indent="-514350">
              <a:buAutoNum type="arabicPeriod"/>
            </a:pPr>
            <a:r>
              <a:rPr lang="ru-RU" sz="2800" dirty="0" smtClean="0">
                <a:latin typeface="Times New Roman"/>
                <a:ea typeface="Batang"/>
              </a:rPr>
              <a:t>Информация о научном руководителе: ФИО, место работы, должность, ученая степень (если есть);</a:t>
            </a:r>
          </a:p>
          <a:p>
            <a:pPr lvl="0"/>
            <a:r>
              <a:rPr lang="ru-RU" sz="2800" dirty="0" smtClean="0">
                <a:latin typeface="Times New Roman"/>
                <a:ea typeface="Batang"/>
              </a:rPr>
              <a:t>3. Рецензия на проект, подписанная научным руководителем (если он есть);</a:t>
            </a:r>
          </a:p>
          <a:p>
            <a:r>
              <a:rPr lang="ru-RU" sz="2800" dirty="0" smtClean="0">
                <a:latin typeface="Times New Roman"/>
                <a:ea typeface="Batang"/>
              </a:rPr>
              <a:t>4. Информированное согласие обучающихся, родителей (их законных представителей) и преподавателей на участие в реализации инновационного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2905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</TotalTime>
  <Words>713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rrmv-u5</dc:creator>
  <cp:lastModifiedBy>Юлия В. Илюхина</cp:lastModifiedBy>
  <cp:revision>11</cp:revision>
  <dcterms:created xsi:type="dcterms:W3CDTF">2014-05-07T10:06:25Z</dcterms:created>
  <dcterms:modified xsi:type="dcterms:W3CDTF">2015-04-01T07:43:12Z</dcterms:modified>
</cp:coreProperties>
</file>